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fcd3da806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fcd3da806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fcd3da806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fcd3da806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8565a1ceb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8565a1ceb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fcd3da8067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fcd3da806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fcd3da806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fcd3da806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fcc6b19c61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fcc6b19c61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fcc6b19c61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fcc6b19c61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fcd3da806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fcd3da806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fcd3da8067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fcd3da8067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fcd3da8067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fcd3da8067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8565a1ce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8565a1ce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Motion Detection and Tracking</a:t>
            </a:r>
            <a:r>
              <a:rPr lang="en">
                <a:solidFill>
                  <a:schemeClr val="dk1"/>
                </a:solidFill>
              </a:rPr>
              <a:t>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Action Recognition</a:t>
            </a:r>
            <a:r>
              <a:rPr lang="en">
                <a:solidFill>
                  <a:schemeClr val="dk1"/>
                </a:solidFill>
              </a:rPr>
              <a:t>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Video Stabilization</a:t>
            </a:r>
            <a:r>
              <a:rPr lang="en">
                <a:solidFill>
                  <a:schemeClr val="dk1"/>
                </a:solidFill>
              </a:rPr>
              <a:t>:.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fcc6b19c6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fcc6b19c6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fcc6b19c6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fcc6b19c6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fcc6b19c6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fcc6b19c6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fcc6b19c61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fcc6b19c61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8565a1ceb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8565a1ceb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8565a1ceb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8565a1ceb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8565a1ceb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8565a1ceb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20.png"/><Relationship Id="rId5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hyperlink" Target="https://vision.middlebury.edu/flow/data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2885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of Optical Flow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66850" y="2265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3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3168600" y="3424000"/>
            <a:ext cx="2806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</a:rPr>
              <a:t>S/18/427 - Janith Kulatunga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</a:rPr>
              <a:t>S/18/030 - Supul Edirisinghe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</a:rPr>
              <a:t>S/18/562 - Sanjana Wijenayaka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</a:rPr>
              <a:t>S/18/335 - Sachini Dasa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</a:rPr>
              <a:t>S/18/557 - Nilmi Wickramasinghe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from Lucas - Kanade</a:t>
            </a: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375" y="1657300"/>
            <a:ext cx="2744950" cy="2058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0927" y="1657300"/>
            <a:ext cx="2744950" cy="205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8475" y="1657300"/>
            <a:ext cx="2744950" cy="205871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from Lucas - Kanade</a:t>
            </a:r>
            <a:endParaRPr/>
          </a:p>
        </p:txBody>
      </p:sp>
      <p:sp>
        <p:nvSpPr>
          <p:cNvPr id="140" name="Google Shape;14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650" y="1293825"/>
            <a:ext cx="2709226" cy="1799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3325" y="1248976"/>
            <a:ext cx="2771173" cy="184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9950" y="1248975"/>
            <a:ext cx="2771200" cy="184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from Farneback method</a:t>
            </a:r>
            <a:endParaRPr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596293"/>
            <a:ext cx="2723150" cy="2042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0375" y="1596293"/>
            <a:ext cx="2723150" cy="2042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5350" y="1596293"/>
            <a:ext cx="2723150" cy="204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from Farneback method</a:t>
            </a:r>
            <a:endParaRPr/>
          </a:p>
        </p:txBody>
      </p:sp>
      <p:sp>
        <p:nvSpPr>
          <p:cNvPr id="158" name="Google Shape;15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2550" y="1170125"/>
            <a:ext cx="2751050" cy="182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0" y="1170125"/>
            <a:ext cx="2751050" cy="182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825" y="1170125"/>
            <a:ext cx="2751050" cy="182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Comparison of LK - Farneback (Dense) Optical Flow Methods</a:t>
            </a:r>
            <a:endParaRPr sz="2320"/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9604" y="1481088"/>
            <a:ext cx="3412346" cy="255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650" y="1457275"/>
            <a:ext cx="3475875" cy="2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Google Shape;170;p26"/>
          <p:cNvSpPr txBox="1"/>
          <p:nvPr/>
        </p:nvSpPr>
        <p:spPr>
          <a:xfrm>
            <a:off x="5356375" y="4231125"/>
            <a:ext cx="32256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LK method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1" name="Google Shape;171;p26"/>
          <p:cNvSpPr txBox="1"/>
          <p:nvPr/>
        </p:nvSpPr>
        <p:spPr>
          <a:xfrm>
            <a:off x="821788" y="4300825"/>
            <a:ext cx="32256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Dense method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from Farneback dense flow</a:t>
            </a:r>
            <a:endParaRPr/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11275"/>
            <a:ext cx="2411026" cy="254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4050" y="1125799"/>
            <a:ext cx="2595926" cy="26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340650" y="1142500"/>
            <a:ext cx="2411025" cy="262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of Lucas-Kanade</a:t>
            </a:r>
            <a:endParaRPr/>
          </a:p>
        </p:txBody>
      </p:sp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</a:rPr>
              <a:t>1.Real time object tracking - </a:t>
            </a:r>
            <a:r>
              <a:rPr lang="en" sz="1500">
                <a:solidFill>
                  <a:schemeClr val="dk1"/>
                </a:solidFill>
              </a:rPr>
              <a:t>LK's efficiency makes it suitable for tracking objects in real-time applications like surveillance systems, autonomous vehicles, and human-computer interaction.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</a:rPr>
              <a:t>2.Motion estimation -  </a:t>
            </a:r>
            <a:r>
              <a:rPr lang="en" sz="1500">
                <a:solidFill>
                  <a:schemeClr val="dk1"/>
                </a:solidFill>
              </a:rPr>
              <a:t>LK is used to estimate the motion of objects in videos for tasks such as motion compensation, video stabilization, and video synthesis.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</a:rPr>
              <a:t>3.Image Registration - </a:t>
            </a:r>
            <a:r>
              <a:rPr lang="en" sz="1500">
                <a:solidFill>
                  <a:schemeClr val="dk1"/>
                </a:solidFill>
              </a:rPr>
              <a:t>LK is employed to align medical images from different modalities or time points, facilitating accurate diagnosis and treatment planning.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</a:rPr>
              <a:t>4.Object Tracking - </a:t>
            </a:r>
            <a:r>
              <a:rPr lang="en" sz="1500">
                <a:solidFill>
                  <a:schemeClr val="dk1"/>
                </a:solidFill>
              </a:rPr>
              <a:t> LK can be used to track real-world objects, allowing virtual objects to be seamlessly integrated into the scene.</a:t>
            </a:r>
            <a:endParaRPr b="1" sz="1500"/>
          </a:p>
        </p:txBody>
      </p:sp>
      <p:sp>
        <p:nvSpPr>
          <p:cNvPr id="187" name="Google Shape;18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of </a:t>
            </a:r>
            <a:r>
              <a:rPr lang="en"/>
              <a:t>Farneback</a:t>
            </a:r>
            <a:endParaRPr/>
          </a:p>
        </p:txBody>
      </p:sp>
      <p:sp>
        <p:nvSpPr>
          <p:cNvPr id="193" name="Google Shape;19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 sz="1400">
                <a:solidFill>
                  <a:schemeClr val="dk1"/>
                </a:solidFill>
              </a:rPr>
              <a:t>Video Compression</a:t>
            </a:r>
            <a:r>
              <a:rPr lang="en" sz="1400">
                <a:solidFill>
                  <a:schemeClr val="dk1"/>
                </a:solidFill>
              </a:rPr>
              <a:t> - Farneback’s ability to estimate dense optical flow can be used to predict motion between frames, reducing redundant information and improving video compression efficiency.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 sz="1400">
                <a:solidFill>
                  <a:schemeClr val="dk1"/>
                </a:solidFill>
              </a:rPr>
              <a:t>Motion-based Segmentation</a:t>
            </a:r>
            <a:r>
              <a:rPr lang="en" sz="1400">
                <a:solidFill>
                  <a:schemeClr val="dk1"/>
                </a:solidFill>
              </a:rPr>
              <a:t> - Farneback optical flow helps in segmenting moving objects from the background, useful in tasks like autonomous driving, video surveillance, and sports analytics.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 sz="1400">
                <a:solidFill>
                  <a:schemeClr val="dk1"/>
                </a:solidFill>
              </a:rPr>
              <a:t>Action Recognition</a:t>
            </a:r>
            <a:r>
              <a:rPr lang="en" sz="1400">
                <a:solidFill>
                  <a:schemeClr val="dk1"/>
                </a:solidFill>
              </a:rPr>
              <a:t> - Farneback is used in human activity recognition to capture the motion of body parts, aiding in understanding and classifying actions in videos for sports, healthcare, or security purposes.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 sz="1400">
                <a:solidFill>
                  <a:schemeClr val="dk1"/>
                </a:solidFill>
              </a:rPr>
              <a:t>Slow-motion Video Generation</a:t>
            </a:r>
            <a:r>
              <a:rPr lang="en" sz="1400">
                <a:solidFill>
                  <a:schemeClr val="dk1"/>
                </a:solidFill>
              </a:rPr>
              <a:t> - Farneback dense flow can estimate intermediate frames by predicting the motion between consecutive frames, allowing the creation of smooth slow-motion videos from regular footage.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194" name="Google Shape;19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Modern Trends in Optical Flow</a:t>
            </a:r>
            <a:endParaRPr/>
          </a:p>
        </p:txBody>
      </p:sp>
      <p:sp>
        <p:nvSpPr>
          <p:cNvPr id="200" name="Google Shape;200;p30"/>
          <p:cNvSpPr txBox="1"/>
          <p:nvPr>
            <p:ph idx="1" type="body"/>
          </p:nvPr>
        </p:nvSpPr>
        <p:spPr>
          <a:xfrm>
            <a:off x="311700" y="1152475"/>
            <a:ext cx="8520600" cy="3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Deep Learning-Based Approaches</a:t>
            </a:r>
            <a:endParaRPr/>
          </a:p>
          <a:p>
            <a:pPr indent="-317500" lvl="2" marL="1371600" rtl="0" algn="l">
              <a:spcBef>
                <a:spcPts val="100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Convolutional Neural Networks (CNNs)</a:t>
            </a:r>
            <a:endParaRPr/>
          </a:p>
          <a:p>
            <a:pPr indent="-317500" lvl="2" marL="1371600" rtl="0" algn="l">
              <a:spcBef>
                <a:spcPts val="100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Transformer Networks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</a:t>
            </a:r>
            <a:r>
              <a:rPr b="1" lang="en"/>
              <a:t>FlowNet</a:t>
            </a:r>
            <a:r>
              <a:rPr lang="en"/>
              <a:t>: A pioneering CNN architecture that directly estimates optical flow from image pairs.</a:t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Hybrid Approaches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PWC-Net</a:t>
            </a:r>
            <a:r>
              <a:rPr lang="en"/>
              <a:t>: Combines traditional optical flow algorithms (like Pyramid Lucas-Kanade) with CNNs for improved accuracy.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1000"/>
              </a:spcAft>
              <a:buSzPts val="1400"/>
              <a:buChar char="○"/>
            </a:pPr>
            <a:r>
              <a:rPr b="1" lang="en"/>
              <a:t>FlowNet2.0:</a:t>
            </a:r>
            <a:r>
              <a:rPr lang="en"/>
              <a:t> Incorporates a multi-task learning framework that jointly estimates optical flow, depth, and scene flow</a:t>
            </a:r>
            <a:endParaRPr/>
          </a:p>
        </p:txBody>
      </p:sp>
      <p:sp>
        <p:nvSpPr>
          <p:cNvPr id="201" name="Google Shape;20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207" name="Google Shape;20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optical flow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4179000" cy="33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</a:t>
            </a:r>
            <a:r>
              <a:rPr lang="en"/>
              <a:t>attern of apparent motion of objects, surfaces, and edges in a visual scene caused by the relative motion between the observer (camera) and the scene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calculates the motion between two consecutive frames in a sequence, assuming that intensity of pixels remains constant.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1125" y="1724025"/>
            <a:ext cx="3021175" cy="204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Mathematical formalization for optical flow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7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Brightness </a:t>
            </a:r>
            <a:r>
              <a:rPr b="1" lang="en"/>
              <a:t>constancy</a:t>
            </a:r>
            <a:r>
              <a:rPr b="1" lang="en"/>
              <a:t> assumption</a:t>
            </a:r>
            <a:endParaRPr b="1"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7925" y="1922575"/>
            <a:ext cx="3905250" cy="5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3151625"/>
            <a:ext cx="8520600" cy="15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I(x,y,t) is the intensity of the pixel at position (x,y) at time t.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Δx and Δy are small displacements in the horizontal and vertical directions, respectively,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Δt is the small time step between consecutive frames.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74" name="Google Shape;74;p15"/>
          <p:cNvSpPr txBox="1"/>
          <p:nvPr/>
        </p:nvSpPr>
        <p:spPr>
          <a:xfrm>
            <a:off x="2341125" y="2380350"/>
            <a:ext cx="48444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2: Brightness constancy assumption equation</a:t>
            </a:r>
            <a:endParaRPr/>
          </a:p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Mathematical formalization for optical flow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8520600" cy="7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Optical flow constraint equation</a:t>
            </a:r>
            <a:endParaRPr b="1"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3096900"/>
            <a:ext cx="8520600" cy="15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After taylor series expansion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expresses the fact that the change in intensity over time (It) can be related to the motion in the x and y directions, weighted by their respective intensity gradients.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5175" y="1818975"/>
            <a:ext cx="2333625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2149800" y="2636238"/>
            <a:ext cx="48444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Optical flow constraint equation </a:t>
            </a:r>
            <a:endParaRPr/>
          </a:p>
        </p:txBody>
      </p:sp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optical flow Algorithms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1152475"/>
            <a:ext cx="8520600" cy="28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Block based methods - </a:t>
            </a:r>
            <a:r>
              <a:rPr lang="en"/>
              <a:t>Based on partial spatial and temporal derivatives of the image signal.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Differential Methods - </a:t>
            </a:r>
            <a:r>
              <a:rPr lang="en"/>
              <a:t>Assume that motion between two frames is small, and they compute the flow by estimating the spatial and temporal image intensity gradients.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en"/>
              <a:t>Lucas-Kanade Method</a:t>
            </a:r>
            <a:endParaRPr b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en"/>
              <a:t>Horn-Schunck Method</a:t>
            </a:r>
            <a:endParaRPr b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en"/>
              <a:t>Farnebäck Method</a:t>
            </a:r>
            <a:endParaRPr b="1"/>
          </a:p>
        </p:txBody>
      </p:sp>
      <p:sp>
        <p:nvSpPr>
          <p:cNvPr id="92" name="Google Shape;9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Lucas-Kanade Method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152475"/>
            <a:ext cx="8520600" cy="35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Divide image into patches and computing a single optical flow on each of them.</a:t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Key Characteristics:</a:t>
            </a:r>
            <a:endParaRPr b="1"/>
          </a:p>
          <a:p>
            <a:pPr indent="-325755" lvl="0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Suitable for small motions and can handle noise well.</a:t>
            </a:r>
            <a:endParaRPr/>
          </a:p>
          <a:p>
            <a:pPr indent="-325755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Often used for sparse optical flow, i.e., calculating motion for only a subset of points.</a:t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Advantages: </a:t>
            </a:r>
            <a:r>
              <a:rPr lang="en"/>
              <a:t>Computationally efficient and robust to noise in small regions.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Limitation:</a:t>
            </a:r>
            <a:r>
              <a:rPr lang="en"/>
              <a:t> Assumes a locally constant flow, which might not work well for larger displacements or non-uniform motion.</a:t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/>
          </a:p>
        </p:txBody>
      </p:sp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 </a:t>
            </a:r>
            <a:r>
              <a:rPr lang="en"/>
              <a:t>computation</a:t>
            </a:r>
            <a:r>
              <a:rPr lang="en"/>
              <a:t> of optical flow Implementation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Steps-</a:t>
            </a:r>
            <a:endParaRPr b="1" sz="17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1</a:t>
            </a:r>
            <a:r>
              <a:rPr lang="en" sz="1500">
                <a:solidFill>
                  <a:schemeClr val="dk1"/>
                </a:solidFill>
              </a:rPr>
              <a:t>.</a:t>
            </a:r>
            <a:r>
              <a:rPr lang="en" sz="1500">
                <a:solidFill>
                  <a:schemeClr val="dk1"/>
                </a:solidFill>
              </a:rPr>
              <a:t>Video Capture Initialization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2.Convert First Frame to Grayscale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3.Mask Initialization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4.Looping Through Video Frames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5.Optical Flow Calculation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6. Magnitude and Angle of Flow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7.Visualizing the Optical Flow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set</a:t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533475"/>
            <a:ext cx="2620050" cy="196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8000" y="1533475"/>
            <a:ext cx="2620050" cy="1965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4900" y="1533475"/>
            <a:ext cx="2620050" cy="196503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/>
        </p:nvSpPr>
        <p:spPr>
          <a:xfrm>
            <a:off x="311700" y="4200000"/>
            <a:ext cx="452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Link -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https://vision.middlebury.edu/flow/data/</a:t>
            </a:r>
            <a:endParaRPr/>
          </a:p>
        </p:txBody>
      </p:sp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from Lucas - Kanade</a:t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375" y="1657300"/>
            <a:ext cx="2744950" cy="2058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0927" y="1657300"/>
            <a:ext cx="2744950" cy="205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8475" y="1657300"/>
            <a:ext cx="2744950" cy="205871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